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48"/>
  </p:notesMasterIdLst>
  <p:sldIdLst>
    <p:sldId id="256" r:id="rId2"/>
    <p:sldId id="372" r:id="rId3"/>
    <p:sldId id="374" r:id="rId4"/>
    <p:sldId id="489" r:id="rId5"/>
    <p:sldId id="490" r:id="rId6"/>
    <p:sldId id="491" r:id="rId7"/>
    <p:sldId id="492" r:id="rId8"/>
    <p:sldId id="493" r:id="rId9"/>
    <p:sldId id="494" r:id="rId10"/>
    <p:sldId id="496" r:id="rId11"/>
    <p:sldId id="497"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6" r:id="rId29"/>
    <p:sldId id="517" r:id="rId30"/>
    <p:sldId id="544" r:id="rId31"/>
    <p:sldId id="548" r:id="rId32"/>
    <p:sldId id="549" r:id="rId33"/>
    <p:sldId id="550" r:id="rId34"/>
    <p:sldId id="551" r:id="rId35"/>
    <p:sldId id="552" r:id="rId36"/>
    <p:sldId id="553" r:id="rId37"/>
    <p:sldId id="554" r:id="rId38"/>
    <p:sldId id="558" r:id="rId39"/>
    <p:sldId id="556" r:id="rId40"/>
    <p:sldId id="559" r:id="rId41"/>
    <p:sldId id="555" r:id="rId42"/>
    <p:sldId id="560" r:id="rId43"/>
    <p:sldId id="561" r:id="rId44"/>
    <p:sldId id="540" r:id="rId45"/>
    <p:sldId id="541" r:id="rId46"/>
    <p:sldId id="3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9"/>
            <p14:sldId id="500"/>
            <p14:sldId id="501"/>
            <p14:sldId id="502"/>
            <p14:sldId id="503"/>
            <p14:sldId id="504"/>
            <p14:sldId id="505"/>
            <p14:sldId id="506"/>
            <p14:sldId id="507"/>
            <p14:sldId id="508"/>
            <p14:sldId id="509"/>
            <p14:sldId id="510"/>
            <p14:sldId id="511"/>
            <p14:sldId id="512"/>
            <p14:sldId id="513"/>
            <p14:sldId id="514"/>
            <p14:sldId id="516"/>
            <p14:sldId id="517"/>
            <p14:sldId id="544"/>
            <p14:sldId id="548"/>
            <p14:sldId id="549"/>
            <p14:sldId id="550"/>
            <p14:sldId id="551"/>
            <p14:sldId id="552"/>
            <p14:sldId id="553"/>
            <p14:sldId id="554"/>
            <p14:sldId id="558"/>
            <p14:sldId id="556"/>
            <p14:sldId id="559"/>
            <p14:sldId id="555"/>
            <p14:sldId id="560"/>
            <p14:sldId id="561"/>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958"/>
    <a:srgbClr val="FF3300"/>
    <a:srgbClr val="2774B2"/>
    <a:srgbClr val="1C598E"/>
    <a:srgbClr val="0A2E4A"/>
    <a:srgbClr val="81C2FF"/>
    <a:srgbClr val="2B8FDC"/>
    <a:srgbClr val="742E1E"/>
    <a:srgbClr val="277BBE"/>
    <a:srgbClr val="0E38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autoAdjust="0"/>
    <p:restoredTop sz="80049" autoAdjust="0"/>
  </p:normalViewPr>
  <p:slideViewPr>
    <p:cSldViewPr snapToGrid="0" snapToObjects="1">
      <p:cViewPr varScale="1">
        <p:scale>
          <a:sx n="77" d="100"/>
          <a:sy n="77" d="100"/>
        </p:scale>
        <p:origin x="200" y="592"/>
      </p:cViewPr>
      <p:guideLst>
        <p:guide orient="horz" pos="2183"/>
        <p:guide pos="3840"/>
      </p:guideLst>
    </p:cSldViewPr>
  </p:slideViewPr>
  <p:outlineViewPr>
    <p:cViewPr>
      <p:scale>
        <a:sx n="33" d="100"/>
        <a:sy n="33" d="100"/>
      </p:scale>
      <p:origin x="0" y="-1085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24</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30</a:t>
            </a:fld>
            <a:endParaRPr lang="zh-CN" altLang="en-US"/>
          </a:p>
        </p:txBody>
      </p:sp>
    </p:spTree>
    <p:extLst>
      <p:ext uri="{BB962C8B-B14F-4D97-AF65-F5344CB8AC3E}">
        <p14:creationId xmlns:p14="http://schemas.microsoft.com/office/powerpoint/2010/main" val="119846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279639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28629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33</a:t>
            </a:fld>
            <a:endParaRPr lang="zh-CN" altLang="en-US"/>
          </a:p>
        </p:txBody>
      </p:sp>
    </p:spTree>
    <p:extLst>
      <p:ext uri="{BB962C8B-B14F-4D97-AF65-F5344CB8AC3E}">
        <p14:creationId xmlns:p14="http://schemas.microsoft.com/office/powerpoint/2010/main" val="35272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98565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35</a:t>
            </a:fld>
            <a:endParaRPr lang="zh-CN" altLang="en-US"/>
          </a:p>
        </p:txBody>
      </p:sp>
    </p:spTree>
    <p:extLst>
      <p:ext uri="{BB962C8B-B14F-4D97-AF65-F5344CB8AC3E}">
        <p14:creationId xmlns:p14="http://schemas.microsoft.com/office/powerpoint/2010/main" val="264914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135328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37</a:t>
            </a:fld>
            <a:endParaRPr lang="zh-CN" altLang="en-US"/>
          </a:p>
        </p:txBody>
      </p:sp>
    </p:spTree>
    <p:extLst>
      <p:ext uri="{BB962C8B-B14F-4D97-AF65-F5344CB8AC3E}">
        <p14:creationId xmlns:p14="http://schemas.microsoft.com/office/powerpoint/2010/main" val="273400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178231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39</a:t>
            </a:fld>
            <a:endParaRPr lang="zh-CN" altLang="en-US"/>
          </a:p>
        </p:txBody>
      </p:sp>
    </p:spTree>
    <p:extLst>
      <p:ext uri="{BB962C8B-B14F-4D97-AF65-F5344CB8AC3E}">
        <p14:creationId xmlns:p14="http://schemas.microsoft.com/office/powerpoint/2010/main" val="356635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41</a:t>
            </a:fld>
            <a:endParaRPr lang="zh-CN" altLang="en-US"/>
          </a:p>
        </p:txBody>
      </p:sp>
    </p:spTree>
    <p:extLst>
      <p:ext uri="{BB962C8B-B14F-4D97-AF65-F5344CB8AC3E}">
        <p14:creationId xmlns:p14="http://schemas.microsoft.com/office/powerpoint/2010/main" val="634639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42</a:t>
            </a:fld>
            <a:endParaRPr lang="zh-CN" altLang="en-US"/>
          </a:p>
        </p:txBody>
      </p:sp>
    </p:spTree>
    <p:extLst>
      <p:ext uri="{BB962C8B-B14F-4D97-AF65-F5344CB8AC3E}">
        <p14:creationId xmlns:p14="http://schemas.microsoft.com/office/powerpoint/2010/main" val="227814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44</a:t>
            </a:fld>
            <a:endParaRPr lang="zh-CN" altLang="en-US"/>
          </a:p>
        </p:txBody>
      </p:sp>
    </p:spTree>
    <p:extLst>
      <p:ext uri="{BB962C8B-B14F-4D97-AF65-F5344CB8AC3E}">
        <p14:creationId xmlns:p14="http://schemas.microsoft.com/office/powerpoint/2010/main" val="103375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12</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19</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2/16/19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3.tiff"/><Relationship Id="rId7"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tiff"/><Relationship Id="rId9" Type="http://schemas.openxmlformats.org/officeDocument/2006/relationships/hyperlink" Target="https://www.youtube.com/watch?v=YJJ3EUS_O_I"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tiff"/><Relationship Id="rId7"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hyperlink" Target="https://www.youtube.com/watch?v=mxlHzCjddnw" TargetMode="External"/><Relationship Id="rId4" Type="http://schemas.openxmlformats.org/officeDocument/2006/relationships/image" Target="../media/image24.tiff"/><Relationship Id="rId9"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 Id="rId1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7.png"/><Relationship Id="rId3" Type="http://schemas.openxmlformats.org/officeDocument/2006/relationships/image" Target="../media/image33.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3.png"/><Relationship Id="rId5" Type="http://schemas.openxmlformats.org/officeDocument/2006/relationships/image" Target="../media/image35.jpeg"/><Relationship Id="rId10"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8.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7.png"/><Relationship Id="rId5" Type="http://schemas.openxmlformats.org/officeDocument/2006/relationships/image" Target="../media/image52.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a:t>
            </a:r>
          </a:p>
          <a:p>
            <a:pPr algn="ctr"/>
            <a:r>
              <a:rPr lang="en-US" altLang="zh-CN" sz="2400" b="1" dirty="0">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12</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13</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24</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29</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94566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11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15543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30859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0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5661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410272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950407" y="6313483"/>
            <a:ext cx="328369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 Inner Structure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85800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226980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 using Secure Attribution Unit (SAU)</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Non-Secure Callable (NSC) with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4172026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 (STM32f767)</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244671"/>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11220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2"/>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fontScale="90000"/>
          </a:bodyPr>
          <a:lstStyle/>
          <a:p>
            <a:r>
              <a:rPr lang="en-US" dirty="0" err="1"/>
              <a:t>TrustZone</a:t>
            </a:r>
            <a:r>
              <a:rPr lang="en-US" dirty="0"/>
              <a:t>-Based Implementation (Nuvuton-M2351)</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56223" y="3464260"/>
            <a:ext cx="1159292" cy="923330"/>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ESP8266</a:t>
            </a:r>
          </a:p>
          <a:p>
            <a:pPr algn="ct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Kernel</a:t>
            </a:r>
            <a:endParaRPr lang="en-US" sz="2000" b="1" dirty="0">
              <a:solidFill>
                <a:srgbClr val="FF0000"/>
              </a:solidFill>
              <a:latin typeface="Arial" panose="020B0604020202020204" pitchFamily="34" charset="0"/>
              <a:cs typeface="Arial" panose="020B0604020202020204" pitchFamily="34" charset="0"/>
            </a:endParaRPr>
          </a:p>
        </p:txBody>
      </p:sp>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386004" y="1019259"/>
            <a:ext cx="67197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NSC</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31609" y="3507325"/>
            <a:ext cx="1531883" cy="885025"/>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a:p>
            <a:pPr algn="ctr"/>
            <a:r>
              <a:rPr lang="en-US" b="1" dirty="0">
                <a:solidFill>
                  <a:srgbClr val="0E3958"/>
                </a:solidFill>
                <a:latin typeface="Arial" panose="020B0604020202020204" pitchFamily="34" charset="0"/>
                <a:cs typeface="Arial" panose="020B0604020202020204" pitchFamily="34" charset="0"/>
              </a:rPr>
              <a:t>(Optional)</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20" idx="3"/>
            <a:endCxn id="72" idx="1"/>
          </p:cNvCxnSpPr>
          <p:nvPr/>
        </p:nvCxnSpPr>
        <p:spPr>
          <a:xfrm>
            <a:off x="1970395" y="2664416"/>
            <a:ext cx="961214" cy="128542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778499" y="626789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pic>
        <p:nvPicPr>
          <p:cNvPr id="3" name="Picture 2">
            <a:extLst>
              <a:ext uri="{FF2B5EF4-FFF2-40B4-BE49-F238E27FC236}">
                <a16:creationId xmlns:a16="http://schemas.microsoft.com/office/drawing/2014/main" id="{6E48304D-AEF5-FA44-AB4F-2ED75182E64E}"/>
              </a:ext>
            </a:extLst>
          </p:cNvPr>
          <p:cNvPicPr>
            <a:picLocks noChangeAspect="1"/>
          </p:cNvPicPr>
          <p:nvPr/>
        </p:nvPicPr>
        <p:blipFill>
          <a:blip r:embed="rId12"/>
          <a:stretch>
            <a:fillRect/>
          </a:stretch>
        </p:blipFill>
        <p:spPr>
          <a:xfrm>
            <a:off x="349773" y="1936227"/>
            <a:ext cx="1490320" cy="1490320"/>
          </a:xfrm>
          <a:prstGeom prst="rect">
            <a:avLst/>
          </a:prstGeom>
        </p:spPr>
      </p:pic>
      <p:sp>
        <p:nvSpPr>
          <p:cNvPr id="80" name="文本框 143">
            <a:extLst>
              <a:ext uri="{FF2B5EF4-FFF2-40B4-BE49-F238E27FC236}">
                <a16:creationId xmlns:a16="http://schemas.microsoft.com/office/drawing/2014/main" id="{3DDF5838-0819-2147-841D-40C456746F11}"/>
              </a:ext>
            </a:extLst>
          </p:cNvPr>
          <p:cNvSpPr txBox="1"/>
          <p:nvPr/>
        </p:nvSpPr>
        <p:spPr>
          <a:xfrm>
            <a:off x="1459480" y="5734734"/>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23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DDB9B-178B-D24A-8D16-55A8524F58E1}"/>
              </a:ext>
            </a:extLst>
          </p:cNvPr>
          <p:cNvSpPr>
            <a:spLocks noGrp="1"/>
          </p:cNvSpPr>
          <p:nvPr>
            <p:ph type="dt" sz="half" idx="10"/>
          </p:nvPr>
        </p:nvSpPr>
        <p:spPr/>
        <p:txBody>
          <a:bodyPr/>
          <a:lstStyle/>
          <a:p>
            <a:fld id="{FEA7353B-AB67-4F4D-8323-CA94D33CA426}" type="datetime1">
              <a:rPr lang="en-US" altLang="zh-CN" smtClean="0"/>
              <a:t>2/16/19</a:t>
            </a:fld>
            <a:endParaRPr lang="zh-CN" altLang="en-US"/>
          </a:p>
        </p:txBody>
      </p:sp>
      <p:sp>
        <p:nvSpPr>
          <p:cNvPr id="3" name="Slide Number Placeholder 2">
            <a:extLst>
              <a:ext uri="{FF2B5EF4-FFF2-40B4-BE49-F238E27FC236}">
                <a16:creationId xmlns:a16="http://schemas.microsoft.com/office/drawing/2014/main" id="{63471071-B77E-5C49-AB8C-189BA8E7D5AA}"/>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Title 3">
            <a:extLst>
              <a:ext uri="{FF2B5EF4-FFF2-40B4-BE49-F238E27FC236}">
                <a16:creationId xmlns:a16="http://schemas.microsoft.com/office/drawing/2014/main" id="{AA3D83EF-5004-2140-9DBE-F44C5327E123}"/>
              </a:ext>
            </a:extLst>
          </p:cNvPr>
          <p:cNvSpPr>
            <a:spLocks noGrp="1"/>
          </p:cNvSpPr>
          <p:nvPr>
            <p:ph type="title"/>
          </p:nvPr>
        </p:nvSpPr>
        <p:spPr/>
        <p:txBody>
          <a:bodyPr/>
          <a:lstStyle/>
          <a:p>
            <a:r>
              <a:rPr lang="en-US" dirty="0"/>
              <a:t>Evaluation</a:t>
            </a:r>
          </a:p>
        </p:txBody>
      </p:sp>
      <p:sp>
        <p:nvSpPr>
          <p:cNvPr id="5" name="Content Placeholder 4">
            <a:extLst>
              <a:ext uri="{FF2B5EF4-FFF2-40B4-BE49-F238E27FC236}">
                <a16:creationId xmlns:a16="http://schemas.microsoft.com/office/drawing/2014/main" id="{D54D7C05-C3CB-CE4D-95A5-D6734480880F}"/>
              </a:ext>
            </a:extLst>
          </p:cNvPr>
          <p:cNvSpPr>
            <a:spLocks noGrp="1"/>
          </p:cNvSpPr>
          <p:nvPr>
            <p:ph sz="quarter" idx="13"/>
          </p:nvPr>
        </p:nvSpPr>
        <p:spPr/>
        <p:txBody>
          <a:bodyPr/>
          <a:lstStyle/>
          <a:p>
            <a:r>
              <a:rPr lang="en-US" dirty="0"/>
              <a:t>Security Performance:</a:t>
            </a:r>
          </a:p>
          <a:p>
            <a:endParaRPr lang="en-US" dirty="0"/>
          </a:p>
          <a:p>
            <a:pPr marL="342900" indent="-342900">
              <a:buFont typeface="Arial" panose="020B0604020202020204" pitchFamily="34" charset="0"/>
              <a:buChar char="•"/>
            </a:pPr>
            <a:r>
              <a:rPr lang="en-US" dirty="0"/>
              <a:t>Open-Port Attacks</a:t>
            </a:r>
          </a:p>
          <a:p>
            <a:pPr marL="754380" lvl="1" indent="-342900">
              <a:buFont typeface="Arial" panose="020B0604020202020204" pitchFamily="34" charset="0"/>
              <a:buChar char="•"/>
            </a:pPr>
            <a:r>
              <a:rPr lang="en-US" sz="2400" dirty="0"/>
              <a:t>Weak-Authentication Attacks (</a:t>
            </a:r>
            <a:r>
              <a:rPr lang="en-US" sz="2400" dirty="0" err="1"/>
              <a:t>Mirai</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754380" lvl="1" indent="-342900">
              <a:buFont typeface="Arial" panose="020B0604020202020204" pitchFamily="34" charset="0"/>
              <a:buChar char="•"/>
            </a:pPr>
            <a:r>
              <a:rPr lang="en-US" sz="2400" dirty="0"/>
              <a:t> 0-day Attacks (Hajime, </a:t>
            </a:r>
            <a:r>
              <a:rPr lang="en-US" sz="2400" dirty="0" err="1"/>
              <a:t>IoTReaper</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600" dirty="0"/>
              <a:t>Overprivileged Attacks</a:t>
            </a:r>
          </a:p>
          <a:p>
            <a:pPr marL="754380" lvl="1" indent="-342900">
              <a:buFont typeface="Arial" panose="020B0604020202020204" pitchFamily="34" charset="0"/>
              <a:buChar char="•"/>
            </a:pPr>
            <a:r>
              <a:rPr lang="en-US" sz="2400" dirty="0"/>
              <a:t>4 overprivileged attacks created by </a:t>
            </a:r>
            <a:r>
              <a:rPr lang="en-US" sz="2400" dirty="0">
                <a:solidFill>
                  <a:schemeClr val="tx1"/>
                </a:solidFill>
              </a:rPr>
              <a:t>[Fernandes et al. SP16’]</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r>
              <a:rPr lang="en-US" sz="2400" dirty="0">
                <a:solidFill>
                  <a:schemeClr val="tx1"/>
                </a:solidFill>
              </a:rPr>
              <a:t>10 overprivileged </a:t>
            </a:r>
            <a:r>
              <a:rPr lang="en-US" sz="2400" dirty="0" err="1">
                <a:solidFill>
                  <a:schemeClr val="tx1"/>
                </a:solidFill>
              </a:rPr>
              <a:t>SmartApps</a:t>
            </a:r>
            <a:r>
              <a:rPr lang="en-US" sz="2400" dirty="0">
                <a:solidFill>
                  <a:schemeClr val="tx1"/>
                </a:solidFill>
              </a:rPr>
              <a:t> created by [Jia et al. NDSS17’]</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46D1AD6F-CDEE-F04D-A996-CBCBDF1A6DB7}"/>
              </a:ext>
            </a:extLst>
          </p:cNvPr>
          <p:cNvPicPr>
            <a:picLocks noChangeAspect="1"/>
          </p:cNvPicPr>
          <p:nvPr/>
        </p:nvPicPr>
        <p:blipFill>
          <a:blip r:embed="rId2"/>
          <a:stretch>
            <a:fillRect/>
          </a:stretch>
        </p:blipFill>
        <p:spPr>
          <a:xfrm>
            <a:off x="7354957" y="2168661"/>
            <a:ext cx="689114" cy="689114"/>
          </a:xfrm>
          <a:prstGeom prst="rect">
            <a:avLst/>
          </a:prstGeom>
        </p:spPr>
      </p:pic>
      <p:pic>
        <p:nvPicPr>
          <p:cNvPr id="9" name="Picture 8">
            <a:extLst>
              <a:ext uri="{FF2B5EF4-FFF2-40B4-BE49-F238E27FC236}">
                <a16:creationId xmlns:a16="http://schemas.microsoft.com/office/drawing/2014/main" id="{DC30E9BB-022F-A64C-9D72-107C8354B845}"/>
              </a:ext>
            </a:extLst>
          </p:cNvPr>
          <p:cNvPicPr>
            <a:picLocks noChangeAspect="1"/>
          </p:cNvPicPr>
          <p:nvPr/>
        </p:nvPicPr>
        <p:blipFill>
          <a:blip r:embed="rId2"/>
          <a:stretch>
            <a:fillRect/>
          </a:stretch>
        </p:blipFill>
        <p:spPr>
          <a:xfrm>
            <a:off x="7354957" y="2950540"/>
            <a:ext cx="689114" cy="689114"/>
          </a:xfrm>
          <a:prstGeom prst="rect">
            <a:avLst/>
          </a:prstGeom>
        </p:spPr>
      </p:pic>
      <p:pic>
        <p:nvPicPr>
          <p:cNvPr id="10" name="Picture 9">
            <a:extLst>
              <a:ext uri="{FF2B5EF4-FFF2-40B4-BE49-F238E27FC236}">
                <a16:creationId xmlns:a16="http://schemas.microsoft.com/office/drawing/2014/main" id="{5302E332-5B42-2A48-9D7C-046855FB3DBD}"/>
              </a:ext>
            </a:extLst>
          </p:cNvPr>
          <p:cNvPicPr>
            <a:picLocks noChangeAspect="1"/>
          </p:cNvPicPr>
          <p:nvPr/>
        </p:nvPicPr>
        <p:blipFill>
          <a:blip r:embed="rId2"/>
          <a:stretch>
            <a:fillRect/>
          </a:stretch>
        </p:blipFill>
        <p:spPr>
          <a:xfrm>
            <a:off x="9803490" y="4322140"/>
            <a:ext cx="689114" cy="689114"/>
          </a:xfrm>
          <a:prstGeom prst="rect">
            <a:avLst/>
          </a:prstGeom>
        </p:spPr>
      </p:pic>
      <p:pic>
        <p:nvPicPr>
          <p:cNvPr id="11" name="Picture 10">
            <a:extLst>
              <a:ext uri="{FF2B5EF4-FFF2-40B4-BE49-F238E27FC236}">
                <a16:creationId xmlns:a16="http://schemas.microsoft.com/office/drawing/2014/main" id="{76A972F1-9517-084D-A019-99279766D347}"/>
              </a:ext>
            </a:extLst>
          </p:cNvPr>
          <p:cNvPicPr>
            <a:picLocks noChangeAspect="1"/>
          </p:cNvPicPr>
          <p:nvPr/>
        </p:nvPicPr>
        <p:blipFill>
          <a:blip r:embed="rId2"/>
          <a:stretch>
            <a:fillRect/>
          </a:stretch>
        </p:blipFill>
        <p:spPr>
          <a:xfrm>
            <a:off x="9840129" y="5209261"/>
            <a:ext cx="689114" cy="689114"/>
          </a:xfrm>
          <a:prstGeom prst="rect">
            <a:avLst/>
          </a:prstGeom>
        </p:spPr>
      </p:pic>
    </p:spTree>
    <p:extLst>
      <p:ext uri="{BB962C8B-B14F-4D97-AF65-F5344CB8AC3E}">
        <p14:creationId xmlns:p14="http://schemas.microsoft.com/office/powerpoint/2010/main" val="380860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linds(horizontal)">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2/16/19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44</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25801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the attacks targeting a smart home system and proposed a capability-based RTOS for smart home devices.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1390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2/16/19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TotalTime>
  <Words>3152</Words>
  <Application>Microsoft Macintosh PowerPoint</Application>
  <PresentationFormat>Widescreen</PresentationFormat>
  <Paragraphs>704</Paragraphs>
  <Slides>46</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等线</vt:lpstr>
      <vt:lpstr>微软雅黑</vt:lpstr>
      <vt:lpstr>宋体</vt:lpstr>
      <vt:lpstr>华文细黑</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Security and Privacy of Smart Devices  Yinhao Xiao </vt:lpstr>
      <vt:lpstr>PowerPoint Presentation</vt:lpstr>
      <vt:lpstr>PowerPoint Presentation</vt:lpstr>
      <vt:lpstr>What Are Smart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Presentation</vt:lpstr>
      <vt:lpstr>PowerPoint Presentation</vt:lpstr>
      <vt:lpstr>M2: Understanding Task Privilege </vt:lpstr>
      <vt:lpstr>M3: Exploitation Analysis</vt:lpstr>
      <vt:lpstr>PowerPoint Presentation</vt:lpstr>
      <vt:lpstr>PowerPoint Presentation</vt:lpstr>
      <vt:lpstr>Other Attack Cases</vt:lpstr>
      <vt:lpstr>M4: Task Interference Checking</vt:lpstr>
      <vt:lpstr>Task Interference Checking System</vt:lpstr>
      <vt:lpstr>PowerPoint Presentation</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PowerPoint Presentation</vt:lpstr>
      <vt:lpstr>Overall Architecture of the Framework</vt:lpstr>
      <vt:lpstr>Defending Against Attacks</vt:lpstr>
      <vt:lpstr>Two Implementations of the Framework</vt:lpstr>
      <vt:lpstr>MPU-Based Implementation (STM32f767)</vt:lpstr>
      <vt:lpstr>TrustZone-Based Implementation (Nuvuton-M2351)</vt:lpstr>
      <vt:lpstr>Evaluation</vt:lpstr>
      <vt:lpstr>PowerPoint Presentation</vt:lpstr>
      <vt:lpstr>Conclusion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1188</cp:revision>
  <dcterms:created xsi:type="dcterms:W3CDTF">2017-08-26T20:24:41Z</dcterms:created>
  <dcterms:modified xsi:type="dcterms:W3CDTF">2019-02-16T21:27:05Z</dcterms:modified>
  <cp:category/>
</cp:coreProperties>
</file>